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5"/>
  </p:notesMasterIdLst>
  <p:handoutMasterIdLst>
    <p:handoutMasterId r:id="rId26"/>
  </p:handoutMasterIdLst>
  <p:sldIdLst>
    <p:sldId id="293" r:id="rId10"/>
    <p:sldId id="294" r:id="rId11"/>
    <p:sldId id="306" r:id="rId12"/>
    <p:sldId id="307" r:id="rId13"/>
    <p:sldId id="310" r:id="rId14"/>
    <p:sldId id="308" r:id="rId15"/>
    <p:sldId id="315" r:id="rId16"/>
    <p:sldId id="316" r:id="rId17"/>
    <p:sldId id="318" r:id="rId18"/>
    <p:sldId id="319" r:id="rId19"/>
    <p:sldId id="314" r:id="rId20"/>
    <p:sldId id="317" r:id="rId21"/>
    <p:sldId id="313" r:id="rId22"/>
    <p:sldId id="309" r:id="rId23"/>
    <p:sldId id="292" r:id="rId2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A50021"/>
    <a:srgbClr val="CC3300"/>
    <a:srgbClr val="963F36"/>
    <a:srgbClr val="A0192E"/>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53" autoAdjust="0"/>
    <p:restoredTop sz="95909" autoAdjust="0"/>
  </p:normalViewPr>
  <p:slideViewPr>
    <p:cSldViewPr snapToGrid="0">
      <p:cViewPr varScale="1">
        <p:scale>
          <a:sx n="62" d="100"/>
          <a:sy n="62" d="100"/>
        </p:scale>
        <p:origin x="916" y="40"/>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12/8/2019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12/8/2019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13090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85465" y="0"/>
            <a:ext cx="9103360" cy="682752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a:srcRect t="13018" r="68665"/>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3846683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a:srcRect t="13018" r="68665"/>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444024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70234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2400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5724"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02"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210053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767365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0.emf"/><Relationship Id="rId4" Type="http://schemas.openxmlformats.org/officeDocument/2006/relationships/slideLayout" Target="../slideLayouts/slideLayout13.xml"/><Relationship Id="rId9"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20.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23.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0.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emf"/><Relationship Id="rId5" Type="http://schemas.openxmlformats.org/officeDocument/2006/relationships/theme" Target="../theme/theme8.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 id="2147483806"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9"/>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10"/>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 id="2147483807" r:id="rId7"/>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7"/>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rb.gy/jdzjde" TargetMode="External"/><Relationship Id="rId2" Type="http://schemas.openxmlformats.org/officeDocument/2006/relationships/hyperlink" Target="https://github.com/darpraithatha/House-Price-Range-Prediction"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01779" y="4809901"/>
            <a:ext cx="6773094" cy="1256167"/>
          </a:xfrm>
        </p:spPr>
        <p:txBody>
          <a:bodyPr/>
          <a:lstStyle/>
          <a:p>
            <a:r>
              <a:rPr lang="en-US" sz="2000" b="1" dirty="0">
                <a:latin typeface="+mn-lt"/>
                <a:cs typeface="Calibri" panose="020F0502020204030204" pitchFamily="34" charset="0"/>
              </a:rPr>
              <a:t>Team Members:</a:t>
            </a:r>
          </a:p>
          <a:p>
            <a:r>
              <a:rPr lang="en-US" sz="2000" dirty="0" err="1">
                <a:latin typeface="+mn-lt"/>
                <a:cs typeface="Calibri" panose="020F0502020204030204" pitchFamily="34" charset="0"/>
              </a:rPr>
              <a:t>Darp</a:t>
            </a:r>
            <a:r>
              <a:rPr lang="en-US" sz="2000" dirty="0">
                <a:latin typeface="+mn-lt"/>
                <a:cs typeface="Calibri" panose="020F0502020204030204" pitchFamily="34" charset="0"/>
              </a:rPr>
              <a:t> </a:t>
            </a:r>
            <a:r>
              <a:rPr lang="en-US" sz="2000" dirty="0" err="1">
                <a:latin typeface="+mn-lt"/>
                <a:cs typeface="Calibri" panose="020F0502020204030204" pitchFamily="34" charset="0"/>
              </a:rPr>
              <a:t>Raithatha</a:t>
            </a:r>
            <a:endParaRPr lang="en-US" sz="2000" dirty="0">
              <a:latin typeface="+mn-lt"/>
              <a:cs typeface="Calibri" panose="020F0502020204030204" pitchFamily="34" charset="0"/>
            </a:endParaRPr>
          </a:p>
          <a:p>
            <a:r>
              <a:rPr lang="en-US" sz="2000" dirty="0" err="1">
                <a:latin typeface="+mn-lt"/>
                <a:cs typeface="Calibri" panose="020F0502020204030204" pitchFamily="34" charset="0"/>
              </a:rPr>
              <a:t>Likith</a:t>
            </a:r>
            <a:r>
              <a:rPr lang="en-US" sz="2000" dirty="0">
                <a:latin typeface="+mn-lt"/>
                <a:cs typeface="Calibri" panose="020F0502020204030204" pitchFamily="34" charset="0"/>
              </a:rPr>
              <a:t> </a:t>
            </a:r>
            <a:r>
              <a:rPr lang="en-US" sz="2000" dirty="0" err="1">
                <a:latin typeface="+mn-lt"/>
                <a:cs typeface="Calibri" panose="020F0502020204030204" pitchFamily="34" charset="0"/>
              </a:rPr>
              <a:t>Nandigam</a:t>
            </a:r>
            <a:endParaRPr lang="en-US" sz="2000" dirty="0">
              <a:latin typeface="+mn-lt"/>
              <a:cs typeface="Calibri" panose="020F0502020204030204" pitchFamily="34" charset="0"/>
            </a:endParaRPr>
          </a:p>
          <a:p>
            <a:r>
              <a:rPr lang="en-US" sz="2000" dirty="0">
                <a:latin typeface="+mn-lt"/>
                <a:cs typeface="Calibri" panose="020F0502020204030204" pitchFamily="34" charset="0"/>
              </a:rPr>
              <a:t>Monami Mukhopadhyay</a:t>
            </a:r>
          </a:p>
          <a:p>
            <a:endParaRPr lang="en-US" sz="2000" dirty="0">
              <a:latin typeface="+mn-lt"/>
            </a:endParaRPr>
          </a:p>
        </p:txBody>
      </p:sp>
      <p:sp>
        <p:nvSpPr>
          <p:cNvPr id="3" name="Text Placeholder 2"/>
          <p:cNvSpPr>
            <a:spLocks noGrp="1"/>
          </p:cNvSpPr>
          <p:nvPr>
            <p:ph type="body" sz="quarter" idx="15"/>
          </p:nvPr>
        </p:nvSpPr>
        <p:spPr>
          <a:xfrm>
            <a:off x="321240" y="3069770"/>
            <a:ext cx="6753633" cy="1204686"/>
          </a:xfrm>
        </p:spPr>
        <p:txBody>
          <a:bodyPr/>
          <a:lstStyle/>
          <a:p>
            <a:r>
              <a:rPr lang="en-US" b="1" i="0" dirty="0">
                <a:latin typeface="+mn-lt"/>
                <a:cs typeface="Calibri" panose="020F0502020204030204" pitchFamily="34" charset="0"/>
              </a:rPr>
              <a:t>Course Name:</a:t>
            </a:r>
          </a:p>
          <a:p>
            <a:r>
              <a:rPr lang="en-US" i="0" dirty="0">
                <a:latin typeface="+mn-lt"/>
                <a:cs typeface="Calibri" panose="020F0502020204030204" pitchFamily="34" charset="0"/>
              </a:rPr>
              <a:t>CPE - 695 Applied Machine Learning</a:t>
            </a:r>
          </a:p>
          <a:p>
            <a:endParaRPr lang="en-US" i="0" dirty="0">
              <a:latin typeface="+mn-lt"/>
              <a:cs typeface="Calibri" panose="020F0502020204030204" pitchFamily="34" charset="0"/>
            </a:endParaRPr>
          </a:p>
          <a:p>
            <a:r>
              <a:rPr lang="en-US" b="1" i="0" dirty="0">
                <a:latin typeface="+mn-lt"/>
                <a:cs typeface="Calibri" panose="020F0502020204030204" pitchFamily="34" charset="0"/>
              </a:rPr>
              <a:t>Professor:</a:t>
            </a:r>
          </a:p>
          <a:p>
            <a:r>
              <a:rPr lang="en-US" i="0" dirty="0">
                <a:latin typeface="+mn-lt"/>
                <a:cs typeface="Calibri" panose="020F0502020204030204" pitchFamily="34" charset="0"/>
              </a:rPr>
              <a:t>Prof. </a:t>
            </a:r>
            <a:r>
              <a:rPr lang="en-US" i="0" dirty="0" err="1">
                <a:latin typeface="+mn-lt"/>
                <a:cs typeface="Calibri" panose="020F0502020204030204" pitchFamily="34" charset="0"/>
              </a:rPr>
              <a:t>Shucheng</a:t>
            </a:r>
            <a:r>
              <a:rPr lang="en-US" i="0" dirty="0">
                <a:latin typeface="+mn-lt"/>
                <a:cs typeface="Calibri" panose="020F0502020204030204" pitchFamily="34" charset="0"/>
              </a:rPr>
              <a:t> Yu</a:t>
            </a:r>
          </a:p>
        </p:txBody>
      </p:sp>
      <p:sp>
        <p:nvSpPr>
          <p:cNvPr id="4" name="Text Placeholder 3"/>
          <p:cNvSpPr>
            <a:spLocks noGrp="1"/>
          </p:cNvSpPr>
          <p:nvPr>
            <p:ph type="body" sz="quarter" idx="13"/>
          </p:nvPr>
        </p:nvSpPr>
        <p:spPr>
          <a:xfrm>
            <a:off x="301779" y="1582628"/>
            <a:ext cx="9941556" cy="1219419"/>
          </a:xfrm>
        </p:spPr>
        <p:txBody>
          <a:bodyPr/>
          <a:lstStyle/>
          <a:p>
            <a:r>
              <a:rPr lang="en-US" dirty="0">
                <a:latin typeface="+mj-lt"/>
              </a:rPr>
              <a:t>Classification of Houses based on Price Range using Neural Networks and Tree Classifiers from AHS 2017 Dataset</a:t>
            </a:r>
          </a:p>
        </p:txBody>
      </p:sp>
    </p:spTree>
    <p:extLst>
      <p:ext uri="{BB962C8B-B14F-4D97-AF65-F5344CB8AC3E}">
        <p14:creationId xmlns:p14="http://schemas.microsoft.com/office/powerpoint/2010/main" val="321680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5018856"/>
          </a:xfrm>
        </p:spPr>
        <p:txBody>
          <a:bodyPr/>
          <a:lstStyle/>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r>
              <a:rPr lang="en-US" sz="1800" dirty="0">
                <a:latin typeface="+mn-lt"/>
              </a:rPr>
              <a:t>Ada-boost classifier combines weak classifier algorithm to form strong classifier. A single algorithm may classify the objects poorly. But if we combine multiple classifiers with selection of training set at every iteration and assigning right amount of weight in final voting, we can have good accuracy score for overall classifier.</a:t>
            </a:r>
          </a:p>
          <a:p>
            <a:pPr marL="0" indent="0" algn="just">
              <a:buNone/>
            </a:pPr>
            <a:r>
              <a:rPr lang="en-US" sz="1800" dirty="0">
                <a:latin typeface="+mn-lt"/>
              </a:rPr>
              <a:t>For </a:t>
            </a:r>
            <a:r>
              <a:rPr lang="en-US" sz="1800" dirty="0" err="1">
                <a:latin typeface="+mn-lt"/>
              </a:rPr>
              <a:t>AdaBoostClassifier</a:t>
            </a:r>
            <a:r>
              <a:rPr lang="en-US" sz="1800" dirty="0">
                <a:latin typeface="+mn-lt"/>
              </a:rPr>
              <a:t>, </a:t>
            </a:r>
            <a:r>
              <a:rPr lang="en-US" sz="1800" dirty="0" err="1">
                <a:latin typeface="+mn-lt"/>
              </a:rPr>
              <a:t>n_estimators</a:t>
            </a:r>
            <a:r>
              <a:rPr lang="en-US" sz="1800" dirty="0">
                <a:latin typeface="+mn-lt"/>
              </a:rPr>
              <a:t> used = 20, 50, 70, 100, 300, 500, 1000, </a:t>
            </a:r>
            <a:r>
              <a:rPr lang="en-US" sz="1800" dirty="0" err="1">
                <a:latin typeface="+mn-lt"/>
              </a:rPr>
              <a:t>max_depth</a:t>
            </a:r>
            <a:r>
              <a:rPr lang="en-US" sz="1800" dirty="0">
                <a:latin typeface="+mn-lt"/>
              </a:rPr>
              <a:t> = 3, 4, 5, 7, 8, 20, 15, 20 and </a:t>
            </a:r>
            <a:r>
              <a:rPr lang="en-US" sz="1800" dirty="0" err="1">
                <a:latin typeface="+mn-lt"/>
              </a:rPr>
              <a:t>learning_rate</a:t>
            </a:r>
            <a:r>
              <a:rPr lang="en-US" sz="1800" dirty="0">
                <a:latin typeface="+mn-lt"/>
              </a:rPr>
              <a:t> = 0.1, 0.3, 0.5, 0.01, 0.08, 0.003. The best accuracy results:</a:t>
            </a:r>
          </a:p>
          <a:p>
            <a:pPr algn="just"/>
            <a:r>
              <a:rPr lang="en-US" sz="1800" b="1" dirty="0">
                <a:latin typeface="+mn-lt"/>
              </a:rPr>
              <a:t>Training Accuracy – 73.54%</a:t>
            </a:r>
          </a:p>
          <a:p>
            <a:pPr algn="just"/>
            <a:r>
              <a:rPr lang="en-US" sz="1800" b="1" dirty="0">
                <a:latin typeface="+mn-lt"/>
              </a:rPr>
              <a:t>Testing Accuracy – 61.29%</a:t>
            </a:r>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AdaBoost Classifier</a:t>
            </a:r>
          </a:p>
        </p:txBody>
      </p:sp>
      <p:pic>
        <p:nvPicPr>
          <p:cNvPr id="6" name="Picture 5">
            <a:extLst>
              <a:ext uri="{FF2B5EF4-FFF2-40B4-BE49-F238E27FC236}">
                <a16:creationId xmlns:a16="http://schemas.microsoft.com/office/drawing/2014/main" id="{57FE904B-C6E0-4D5A-8368-8A18F4340CC6}"/>
              </a:ext>
            </a:extLst>
          </p:cNvPr>
          <p:cNvPicPr/>
          <p:nvPr/>
        </p:nvPicPr>
        <p:blipFill rotWithShape="1">
          <a:blip r:embed="rId2"/>
          <a:srcRect l="16560" t="40646" r="14210" b="50125"/>
          <a:stretch/>
        </p:blipFill>
        <p:spPr bwMode="auto">
          <a:xfrm>
            <a:off x="294434" y="1083916"/>
            <a:ext cx="10113287" cy="9999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620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5648504"/>
          </a:xfrm>
        </p:spPr>
        <p:txBody>
          <a:bodyPr/>
          <a:lstStyle/>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dirty="0"/>
          </a:p>
          <a:p>
            <a:pPr marL="0" indent="0">
              <a:buNone/>
            </a:pPr>
            <a:endParaRPr lang="en-US" dirty="0"/>
          </a:p>
          <a:p>
            <a:pPr marL="0" indent="0">
              <a:buNone/>
            </a:pPr>
            <a:r>
              <a:rPr lang="en-US" sz="1800" dirty="0">
                <a:latin typeface="+mn-lt"/>
              </a:rPr>
              <a:t>Stacking is an ensemble learning technique that combines multiple classification or regression models via a meta-classifier or a meta-regressor. The base level models are trained based on a complete training set, then the meta-model is trained on the outputs of the base level model as features.</a:t>
            </a:r>
          </a:p>
          <a:p>
            <a:pPr marL="0" indent="0">
              <a:buNone/>
            </a:pPr>
            <a:r>
              <a:rPr lang="en-US" sz="1800" dirty="0">
                <a:latin typeface="+mn-lt"/>
              </a:rPr>
              <a:t>With Stacking, the accuracy score were as below:</a:t>
            </a:r>
          </a:p>
          <a:p>
            <a:r>
              <a:rPr lang="en-US" sz="1800" b="1" dirty="0">
                <a:latin typeface="+mn-lt"/>
              </a:rPr>
              <a:t>Testing Accuracy Score – 0.43436010267693437</a:t>
            </a:r>
          </a:p>
          <a:p>
            <a:pPr marL="0" indent="0">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Ensemble Method (Stacking)</a:t>
            </a:r>
          </a:p>
        </p:txBody>
      </p:sp>
      <p:pic>
        <p:nvPicPr>
          <p:cNvPr id="2" name="Picture 1">
            <a:extLst>
              <a:ext uri="{FF2B5EF4-FFF2-40B4-BE49-F238E27FC236}">
                <a16:creationId xmlns:a16="http://schemas.microsoft.com/office/drawing/2014/main" id="{D7CEA80C-88B6-46FB-ADB2-6E6A6497B682}"/>
              </a:ext>
            </a:extLst>
          </p:cNvPr>
          <p:cNvPicPr>
            <a:picLocks noChangeAspect="1"/>
          </p:cNvPicPr>
          <p:nvPr/>
        </p:nvPicPr>
        <p:blipFill rotWithShape="1">
          <a:blip r:embed="rId2"/>
          <a:srcRect l="16690" t="30107" r="60973" b="34529"/>
          <a:stretch/>
        </p:blipFill>
        <p:spPr>
          <a:xfrm>
            <a:off x="294434" y="888786"/>
            <a:ext cx="3087536" cy="2749655"/>
          </a:xfrm>
          <a:prstGeom prst="rect">
            <a:avLst/>
          </a:prstGeom>
        </p:spPr>
      </p:pic>
      <p:pic>
        <p:nvPicPr>
          <p:cNvPr id="4" name="Picture 3">
            <a:extLst>
              <a:ext uri="{FF2B5EF4-FFF2-40B4-BE49-F238E27FC236}">
                <a16:creationId xmlns:a16="http://schemas.microsoft.com/office/drawing/2014/main" id="{4461DB77-DADB-449E-A898-F407CFA10B22}"/>
              </a:ext>
            </a:extLst>
          </p:cNvPr>
          <p:cNvPicPr>
            <a:picLocks noChangeAspect="1"/>
          </p:cNvPicPr>
          <p:nvPr/>
        </p:nvPicPr>
        <p:blipFill rotWithShape="1">
          <a:blip r:embed="rId3"/>
          <a:srcRect l="16690" t="30407" r="60973" b="33179"/>
          <a:stretch/>
        </p:blipFill>
        <p:spPr>
          <a:xfrm>
            <a:off x="3658714" y="856572"/>
            <a:ext cx="2998596" cy="2749655"/>
          </a:xfrm>
          <a:prstGeom prst="rect">
            <a:avLst/>
          </a:prstGeom>
        </p:spPr>
      </p:pic>
      <p:pic>
        <p:nvPicPr>
          <p:cNvPr id="5" name="Picture 4">
            <a:extLst>
              <a:ext uri="{FF2B5EF4-FFF2-40B4-BE49-F238E27FC236}">
                <a16:creationId xmlns:a16="http://schemas.microsoft.com/office/drawing/2014/main" id="{CB480F36-8493-425B-886C-1F07100878C9}"/>
              </a:ext>
            </a:extLst>
          </p:cNvPr>
          <p:cNvPicPr>
            <a:picLocks noChangeAspect="1"/>
          </p:cNvPicPr>
          <p:nvPr/>
        </p:nvPicPr>
        <p:blipFill rotWithShape="1">
          <a:blip r:embed="rId4"/>
          <a:srcRect l="16690" t="42395" r="53639" b="32880"/>
          <a:stretch/>
        </p:blipFill>
        <p:spPr>
          <a:xfrm>
            <a:off x="6934054" y="856572"/>
            <a:ext cx="5054961" cy="2749655"/>
          </a:xfrm>
          <a:prstGeom prst="rect">
            <a:avLst/>
          </a:prstGeom>
        </p:spPr>
      </p:pic>
    </p:spTree>
    <p:extLst>
      <p:ext uri="{BB962C8B-B14F-4D97-AF65-F5344CB8AC3E}">
        <p14:creationId xmlns:p14="http://schemas.microsoft.com/office/powerpoint/2010/main" val="122852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765355"/>
          </a:xfrm>
        </p:spPr>
        <p:txBody>
          <a:bodyPr/>
          <a:lstStyle/>
          <a:p>
            <a:pPr marL="0" indent="0" algn="just">
              <a:buNone/>
            </a:pPr>
            <a:r>
              <a:rPr lang="en-US" sz="1800" dirty="0">
                <a:latin typeface="+mn-lt"/>
              </a:rPr>
              <a:t>Using Random Forest, the following bar graph was plotted representing the top 10 features based on their importance in determining the house price range.</a:t>
            </a: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dirty="0"/>
          </a:p>
          <a:p>
            <a:pPr marL="0" indent="0" algn="just">
              <a:buNone/>
            </a:pPr>
            <a:endParaRPr lang="en-US" dirty="0"/>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Feature Importance</a:t>
            </a:r>
          </a:p>
        </p:txBody>
      </p:sp>
      <p:sp>
        <p:nvSpPr>
          <p:cNvPr id="7" name="TextBox 6">
            <a:extLst>
              <a:ext uri="{FF2B5EF4-FFF2-40B4-BE49-F238E27FC236}">
                <a16:creationId xmlns:a16="http://schemas.microsoft.com/office/drawing/2014/main" id="{AE485253-1EA1-4163-8F6C-6E08A65D2E3D}"/>
              </a:ext>
            </a:extLst>
          </p:cNvPr>
          <p:cNvSpPr txBox="1"/>
          <p:nvPr/>
        </p:nvSpPr>
        <p:spPr>
          <a:xfrm>
            <a:off x="5914590" y="1963750"/>
            <a:ext cx="6074425" cy="3416320"/>
          </a:xfrm>
          <a:prstGeom prst="rect">
            <a:avLst/>
          </a:prstGeom>
          <a:noFill/>
        </p:spPr>
        <p:txBody>
          <a:bodyPr wrap="square" rtlCol="0">
            <a:spAutoFit/>
          </a:bodyPr>
          <a:lstStyle/>
          <a:p>
            <a:pPr algn="just"/>
            <a:r>
              <a:rPr lang="en-US" dirty="0"/>
              <a:t>These 10 features are as below:</a:t>
            </a:r>
          </a:p>
          <a:p>
            <a:pPr algn="just"/>
            <a:r>
              <a:rPr lang="en-US" dirty="0"/>
              <a:t>PROTAXAMT - Monthly Property Tax Amount</a:t>
            </a:r>
          </a:p>
          <a:p>
            <a:pPr algn="just"/>
            <a:r>
              <a:rPr lang="en-US" dirty="0"/>
              <a:t>TOTHCAMT - Monthly Total Housing Cost</a:t>
            </a:r>
          </a:p>
          <a:p>
            <a:pPr algn="just"/>
            <a:r>
              <a:rPr lang="en-US" dirty="0"/>
              <a:t>INSURAMT - Monthly Homeowner or Renter Insurance Amount</a:t>
            </a:r>
          </a:p>
          <a:p>
            <a:pPr algn="just"/>
            <a:r>
              <a:rPr lang="en-US" dirty="0"/>
              <a:t>MORTAMT - Monthly Total Mortgage Amount (all mortgages)</a:t>
            </a:r>
          </a:p>
          <a:p>
            <a:pPr algn="just"/>
            <a:r>
              <a:rPr lang="en-US" dirty="0"/>
              <a:t>TOTBALAMT - Total Remaining Debt Across all Mortgages or Similar Debts for this Unit</a:t>
            </a:r>
          </a:p>
          <a:p>
            <a:pPr algn="just"/>
            <a:r>
              <a:rPr lang="en-US" dirty="0"/>
              <a:t>DIVISION - Census Division</a:t>
            </a:r>
          </a:p>
          <a:p>
            <a:pPr algn="just"/>
            <a:r>
              <a:rPr lang="en-US" dirty="0"/>
              <a:t>UNITSIZE - Unit Size (Square Feet)</a:t>
            </a:r>
          </a:p>
          <a:p>
            <a:pPr algn="just"/>
            <a:r>
              <a:rPr lang="en-US" dirty="0"/>
              <a:t>BATHROOMS - Number of Bathrooms in Unit</a:t>
            </a:r>
          </a:p>
          <a:p>
            <a:pPr algn="just"/>
            <a:r>
              <a:rPr lang="en-US" dirty="0"/>
              <a:t>FINCP - Family Income (Past 12 Months)</a:t>
            </a:r>
          </a:p>
          <a:p>
            <a:pPr algn="just"/>
            <a:r>
              <a:rPr lang="en-US" dirty="0"/>
              <a:t>HINCP - Household Income (Past 12 Months)</a:t>
            </a:r>
          </a:p>
        </p:txBody>
      </p:sp>
      <p:pic>
        <p:nvPicPr>
          <p:cNvPr id="9" name="Picture 8" descr="C:\Users\Monami\AppData\Local\Microsoft\Windows\INetCache\Content.MSO\FA5DDA18.tmp">
            <a:extLst>
              <a:ext uri="{FF2B5EF4-FFF2-40B4-BE49-F238E27FC236}">
                <a16:creationId xmlns:a16="http://schemas.microsoft.com/office/drawing/2014/main" id="{2FFEB2F4-43D9-4C30-87AE-AE017F170C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9810" y="1963750"/>
            <a:ext cx="5714780" cy="3633463"/>
          </a:xfrm>
          <a:prstGeom prst="rect">
            <a:avLst/>
          </a:prstGeom>
          <a:noFill/>
          <a:ln>
            <a:noFill/>
          </a:ln>
        </p:spPr>
      </p:pic>
    </p:spTree>
    <p:extLst>
      <p:ext uri="{BB962C8B-B14F-4D97-AF65-F5344CB8AC3E}">
        <p14:creationId xmlns:p14="http://schemas.microsoft.com/office/powerpoint/2010/main" val="145949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3" y="1005785"/>
            <a:ext cx="11694582" cy="4996479"/>
          </a:xfrm>
        </p:spPr>
        <p:txBody>
          <a:bodyPr/>
          <a:lstStyle/>
          <a:p>
            <a:pPr algn="just"/>
            <a:r>
              <a:rPr lang="en-US" sz="2000" dirty="0">
                <a:latin typeface="+mn-lt"/>
                <a:cs typeface="Arial" panose="020B0604020202020204" pitchFamily="34" charset="0"/>
              </a:rPr>
              <a:t>A range of different models were explored, from relatively simple to more complex ones, with the goal of best predicting home price ranges but also utilizing different data science skills in the process.</a:t>
            </a:r>
          </a:p>
          <a:p>
            <a:pPr algn="just"/>
            <a:r>
              <a:rPr lang="en-US" sz="2000" dirty="0">
                <a:latin typeface="+mn-lt"/>
                <a:cs typeface="Arial" panose="020B0604020202020204" pitchFamily="34" charset="0"/>
              </a:rPr>
              <a:t>For this particular problem, the algorithm with best accuracy value is AdaBoost Classifier with test accuracy score of 61.29% and therefore it can be considered as a good classifier algorithm for house price range prediction problem. </a:t>
            </a:r>
          </a:p>
          <a:p>
            <a:pPr algn="just"/>
            <a:r>
              <a:rPr lang="en-US" sz="2000" dirty="0">
                <a:latin typeface="+mn-lt"/>
                <a:cs typeface="Arial" panose="020B0604020202020204" pitchFamily="34" charset="0"/>
              </a:rPr>
              <a:t>The Decision Tree Classifier is close enough with 60.60% accuracy score. </a:t>
            </a:r>
          </a:p>
          <a:p>
            <a:pPr algn="just"/>
            <a:r>
              <a:rPr lang="en-US" sz="2000" dirty="0">
                <a:latin typeface="+mn-lt"/>
                <a:cs typeface="Arial" panose="020B0604020202020204" pitchFamily="34" charset="0"/>
              </a:rPr>
              <a:t>Each algorithm was tuned with different hyper-parameter values and finally the best results for each were retained, thereby attaining hyper-parameter optimization.</a:t>
            </a:r>
          </a:p>
          <a:p>
            <a:pPr marL="0" indent="0" algn="just">
              <a:buNone/>
            </a:pPr>
            <a:endParaRPr lang="en-US" sz="2000" dirty="0">
              <a:solidFill>
                <a:srgbClr val="FF0000"/>
              </a:solidFill>
              <a:latin typeface="+mn-lt"/>
              <a:cs typeface="Arial" panose="020B0604020202020204" pitchFamily="34" charset="0"/>
            </a:endParaRPr>
          </a:p>
          <a:p>
            <a:pPr algn="just"/>
            <a:r>
              <a:rPr lang="en-US" sz="2000" dirty="0">
                <a:latin typeface="+mn-lt"/>
                <a:cs typeface="Arial" panose="020B0604020202020204" pitchFamily="34" charset="0"/>
              </a:rPr>
              <a:t>Github Repository - </a:t>
            </a:r>
            <a:r>
              <a:rPr lang="en-US" sz="2000" i="1" dirty="0">
                <a:latin typeface="+mn-lt"/>
                <a:cs typeface="Arial" panose="020B0604020202020204" pitchFamily="34" charset="0"/>
                <a:hlinkClick r:id="rId2"/>
              </a:rPr>
              <a:t>https://github.com/darpraithatha/House-Price-Range-Prediction</a:t>
            </a:r>
            <a:endParaRPr lang="en-US" sz="2000" i="1" dirty="0">
              <a:latin typeface="+mn-lt"/>
              <a:cs typeface="Arial" panose="020B0604020202020204" pitchFamily="34" charset="0"/>
            </a:endParaRPr>
          </a:p>
          <a:p>
            <a:pPr algn="just"/>
            <a:r>
              <a:rPr lang="en-US" sz="2000" dirty="0">
                <a:latin typeface="+mn-lt"/>
                <a:cs typeface="Arial" panose="020B0604020202020204" pitchFamily="34" charset="0"/>
              </a:rPr>
              <a:t>Google Drive - </a:t>
            </a:r>
            <a:r>
              <a:rPr lang="en-US" sz="2000" i="1" dirty="0">
                <a:latin typeface="+mn-lt"/>
                <a:cs typeface="Arial" panose="020B0604020202020204" pitchFamily="34" charset="0"/>
                <a:hlinkClick r:id="rId3"/>
              </a:rPr>
              <a:t>https://rb.gy/jdzjde</a:t>
            </a:r>
            <a:endParaRPr lang="en-US" sz="2000" i="1" dirty="0">
              <a:latin typeface="+mn-lt"/>
              <a:cs typeface="Arial" panose="020B0604020202020204" pitchFamily="34" charset="0"/>
            </a:endParaRPr>
          </a:p>
        </p:txBody>
      </p:sp>
      <p:sp>
        <p:nvSpPr>
          <p:cNvPr id="12" name="Title 3">
            <a:extLst>
              <a:ext uri="{FF2B5EF4-FFF2-40B4-BE49-F238E27FC236}">
                <a16:creationId xmlns:a16="http://schemas.microsoft.com/office/drawing/2014/main" id="{8556699E-C22C-2146-8A6C-B4A47FF78F21}"/>
              </a:ext>
            </a:extLst>
          </p:cNvPr>
          <p:cNvSpPr>
            <a:spLocks noGrp="1"/>
          </p:cNvSpPr>
          <p:nvPr>
            <p:ph type="title"/>
          </p:nvPr>
        </p:nvSpPr>
        <p:spPr>
          <a:xfrm>
            <a:off x="294434" y="228244"/>
            <a:ext cx="11694581" cy="535863"/>
          </a:xfrm>
        </p:spPr>
        <p:txBody>
          <a:bodyPr/>
          <a:lstStyle/>
          <a:p>
            <a:pPr algn="l"/>
            <a:r>
              <a:rPr lang="en-US" dirty="0">
                <a:latin typeface="+mj-lt"/>
              </a:rPr>
              <a:t>Conclusion</a:t>
            </a:r>
          </a:p>
        </p:txBody>
      </p:sp>
    </p:spTree>
    <p:extLst>
      <p:ext uri="{BB962C8B-B14F-4D97-AF65-F5344CB8AC3E}">
        <p14:creationId xmlns:p14="http://schemas.microsoft.com/office/powerpoint/2010/main" val="208468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055680"/>
            <a:ext cx="7431732" cy="4996479"/>
          </a:xfrm>
        </p:spPr>
        <p:txBody>
          <a:bodyPr/>
          <a:lstStyle/>
          <a:p>
            <a:pPr marL="0" indent="0">
              <a:buNone/>
            </a:pPr>
            <a:r>
              <a:rPr lang="en-US" sz="1800" dirty="0">
                <a:latin typeface="+mn-lt"/>
              </a:rPr>
              <a:t>Each of the members had unique contributions towards the project. While three of us participated equally in Data Cleaning process, we worked on different ML algorithms as below. </a:t>
            </a:r>
            <a:endParaRPr lang="en-US" sz="1800" b="1" dirty="0">
              <a:solidFill>
                <a:srgbClr val="FF0000"/>
              </a:solidFill>
              <a:latin typeface="+mn-lt"/>
            </a:endParaRPr>
          </a:p>
          <a:p>
            <a:r>
              <a:rPr lang="en-US" sz="1800" dirty="0" err="1">
                <a:latin typeface="+mn-lt"/>
              </a:rPr>
              <a:t>Darp</a:t>
            </a:r>
            <a:r>
              <a:rPr lang="en-US" sz="1800" dirty="0">
                <a:latin typeface="+mn-lt"/>
              </a:rPr>
              <a:t> </a:t>
            </a:r>
            <a:r>
              <a:rPr lang="en-US" sz="1800" dirty="0" err="1">
                <a:latin typeface="+mn-lt"/>
              </a:rPr>
              <a:t>Raithatha</a:t>
            </a:r>
            <a:r>
              <a:rPr lang="en-US" sz="1800" dirty="0">
                <a:latin typeface="+mn-lt"/>
              </a:rPr>
              <a:t> is responsible for preliminary research, gathering information, correlation determination, external materials to refer to, model evaluation and code testing. He worked on AdaBoost Classifier and Ensemble Method (Stacking) algorithms.</a:t>
            </a:r>
          </a:p>
          <a:p>
            <a:pPr marL="0" indent="0">
              <a:buNone/>
            </a:pPr>
            <a:endParaRPr lang="en-US" sz="1800" b="1" dirty="0">
              <a:solidFill>
                <a:srgbClr val="FF0000"/>
              </a:solidFill>
              <a:latin typeface="+mn-lt"/>
            </a:endParaRPr>
          </a:p>
          <a:p>
            <a:r>
              <a:rPr lang="en-US" sz="1800" dirty="0" err="1">
                <a:latin typeface="+mn-lt"/>
              </a:rPr>
              <a:t>Likith</a:t>
            </a:r>
            <a:r>
              <a:rPr lang="en-US" sz="1800" dirty="0">
                <a:latin typeface="+mn-lt"/>
              </a:rPr>
              <a:t> </a:t>
            </a:r>
            <a:r>
              <a:rPr lang="en-US" sz="1800" dirty="0" err="1">
                <a:latin typeface="+mn-lt"/>
              </a:rPr>
              <a:t>Nandigam</a:t>
            </a:r>
            <a:r>
              <a:rPr lang="en-US" sz="1800" dirty="0">
                <a:latin typeface="+mn-lt"/>
              </a:rPr>
              <a:t> is responsible for cleaning the dataset, compiling the code, code testing, result extraction, and documentation. He worked on Random Forest Classifier and k-Nearest Neighbor Classifier algorithms.</a:t>
            </a:r>
          </a:p>
          <a:p>
            <a:endParaRPr lang="en-US" sz="1800" b="1" dirty="0">
              <a:solidFill>
                <a:srgbClr val="FF0000"/>
              </a:solidFill>
              <a:latin typeface="+mn-lt"/>
            </a:endParaRPr>
          </a:p>
          <a:p>
            <a:r>
              <a:rPr lang="en-US" sz="1800" dirty="0">
                <a:latin typeface="+mn-lt"/>
              </a:rPr>
              <a:t>Monami Mukhopadhyay is responsible for code testing, result extraction, project compilation, documentation, gathering and implementing references. She worked on Decision Tree Classifier and Multi-layer Perceptron Classifier algorithms.</a:t>
            </a:r>
          </a:p>
          <a:p>
            <a:pPr marL="0" indent="0">
              <a:buNone/>
            </a:pPr>
            <a:endParaRPr lang="en-US" sz="2000" dirty="0">
              <a:latin typeface="+mn-lt"/>
            </a:endParaRPr>
          </a:p>
        </p:txBody>
      </p:sp>
      <p:pic>
        <p:nvPicPr>
          <p:cNvPr id="1028" name="Picture 4" descr="Image result for teamwork pic">
            <a:extLst>
              <a:ext uri="{FF2B5EF4-FFF2-40B4-BE49-F238E27FC236}">
                <a16:creationId xmlns:a16="http://schemas.microsoft.com/office/drawing/2014/main" id="{E22C7699-B651-49F2-84F3-FD446CFFF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6007" y="1620758"/>
            <a:ext cx="3968384" cy="396838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C6F0FFF8-74B1-FD49-8DB2-463C07484BC2}"/>
              </a:ext>
            </a:extLst>
          </p:cNvPr>
          <p:cNvSpPr>
            <a:spLocks noGrp="1"/>
          </p:cNvSpPr>
          <p:nvPr>
            <p:ph type="title"/>
          </p:nvPr>
        </p:nvSpPr>
        <p:spPr>
          <a:xfrm>
            <a:off x="294434" y="228244"/>
            <a:ext cx="11694581" cy="535863"/>
          </a:xfrm>
        </p:spPr>
        <p:txBody>
          <a:bodyPr/>
          <a:lstStyle/>
          <a:p>
            <a:r>
              <a:rPr lang="en-US" dirty="0">
                <a:latin typeface="+mj-lt"/>
              </a:rPr>
              <a:t>Individual Contribution</a:t>
            </a:r>
          </a:p>
        </p:txBody>
      </p:sp>
    </p:spTree>
    <p:extLst>
      <p:ext uri="{BB962C8B-B14F-4D97-AF65-F5344CB8AC3E}">
        <p14:creationId xmlns:p14="http://schemas.microsoft.com/office/powerpoint/2010/main" val="282783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 y="5240939"/>
            <a:ext cx="12188825" cy="1298388"/>
          </a:xfrm>
        </p:spPr>
        <p:txBody>
          <a:bodyPr/>
          <a:lstStyle/>
          <a:p>
            <a:r>
              <a:rPr lang="en-US" sz="4800" b="1" dirty="0">
                <a:solidFill>
                  <a:srgbClr val="90152A"/>
                </a:solidFill>
                <a:latin typeface="+mj-lt"/>
              </a:rPr>
              <a:t>Thank you</a:t>
            </a:r>
          </a:p>
        </p:txBody>
      </p:sp>
    </p:spTree>
    <p:extLst>
      <p:ext uri="{BB962C8B-B14F-4D97-AF65-F5344CB8AC3E}">
        <p14:creationId xmlns:p14="http://schemas.microsoft.com/office/powerpoint/2010/main" val="2216746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447223"/>
            <a:ext cx="6176853" cy="4385167"/>
          </a:xfrm>
        </p:spPr>
        <p:txBody>
          <a:bodyPr/>
          <a:lstStyle/>
          <a:p>
            <a:pPr marL="0" indent="0" algn="just">
              <a:buNone/>
            </a:pPr>
            <a:r>
              <a:rPr lang="en-US" sz="1800" b="1" dirty="0">
                <a:latin typeface="+mn-lt"/>
              </a:rPr>
              <a:t>Problem:</a:t>
            </a:r>
          </a:p>
          <a:p>
            <a:pPr algn="just"/>
            <a:r>
              <a:rPr lang="en-US" sz="1800" dirty="0">
                <a:latin typeface="+mn-lt"/>
              </a:rPr>
              <a:t>The right price to sell a house</a:t>
            </a:r>
          </a:p>
          <a:p>
            <a:pPr algn="just"/>
            <a:r>
              <a:rPr lang="en-US" sz="1800" dirty="0">
                <a:latin typeface="+mn-lt"/>
              </a:rPr>
              <a:t>Having a computer algorithm do this is a more optimized way of doing this</a:t>
            </a:r>
          </a:p>
          <a:p>
            <a:pPr marL="0" indent="0" algn="just">
              <a:buNone/>
            </a:pPr>
            <a:r>
              <a:rPr lang="en-US" sz="1800" b="1" dirty="0">
                <a:latin typeface="+mn-lt"/>
              </a:rPr>
              <a:t>Solution:</a:t>
            </a:r>
          </a:p>
          <a:p>
            <a:pPr algn="just"/>
            <a:r>
              <a:rPr lang="en-US" sz="1800" dirty="0">
                <a:latin typeface="+mn-lt"/>
              </a:rPr>
              <a:t>The main goal of this project is to predict the range of selling price of house with a high degree of predictive accuracy using various Machine Learning methods. </a:t>
            </a:r>
          </a:p>
          <a:p>
            <a:pPr algn="just"/>
            <a:r>
              <a:rPr lang="en-US" sz="1800" dirty="0">
                <a:latin typeface="+mn-lt"/>
              </a:rPr>
              <a:t>Given house sale data or explanatory variable such as number of bedrooms, number of bathrooms in unit, housing cost, annual commuting cost etc., we build our model. </a:t>
            </a:r>
          </a:p>
          <a:p>
            <a:pPr algn="just"/>
            <a:r>
              <a:rPr lang="en-US" sz="1800" dirty="0">
                <a:latin typeface="+mn-lt"/>
              </a:rPr>
              <a:t>The model is then evaluated with respect to test data, and plot the prediction and coefficients. In this way, the value of a  house can be calculated in a given geographical area.</a:t>
            </a:r>
          </a:p>
        </p:txBody>
      </p:sp>
      <p:sp>
        <p:nvSpPr>
          <p:cNvPr id="4" name="Title 3"/>
          <p:cNvSpPr>
            <a:spLocks noGrp="1"/>
          </p:cNvSpPr>
          <p:nvPr>
            <p:ph type="title"/>
          </p:nvPr>
        </p:nvSpPr>
        <p:spPr>
          <a:xfrm>
            <a:off x="294434" y="228244"/>
            <a:ext cx="11694581" cy="535863"/>
          </a:xfrm>
        </p:spPr>
        <p:txBody>
          <a:bodyPr/>
          <a:lstStyle/>
          <a:p>
            <a:pPr algn="l"/>
            <a:r>
              <a:rPr lang="en-US" dirty="0">
                <a:latin typeface="+mj-lt"/>
              </a:rPr>
              <a:t>Problem Description</a:t>
            </a:r>
          </a:p>
        </p:txBody>
      </p:sp>
      <p:sp>
        <p:nvSpPr>
          <p:cNvPr id="5" name="Text Placeholder 4"/>
          <p:cNvSpPr>
            <a:spLocks noGrp="1"/>
          </p:cNvSpPr>
          <p:nvPr>
            <p:ph type="body" sz="quarter" idx="13"/>
          </p:nvPr>
        </p:nvSpPr>
        <p:spPr>
          <a:xfrm>
            <a:off x="1588891" y="1536432"/>
            <a:ext cx="9764792" cy="408060"/>
          </a:xfrm>
        </p:spPr>
        <p:txBody>
          <a:bodyPr/>
          <a:lstStyle/>
          <a:p>
            <a:pPr algn="ctr"/>
            <a:r>
              <a:rPr lang="en-US" sz="2800" b="1" dirty="0">
                <a:solidFill>
                  <a:srgbClr val="0070C0"/>
                </a:solidFill>
                <a:latin typeface="Comic Sans MS" panose="030F0702030302020204" pitchFamily="66" charset="0"/>
              </a:rPr>
              <a:t>         </a:t>
            </a:r>
          </a:p>
        </p:txBody>
      </p:sp>
      <p:pic>
        <p:nvPicPr>
          <p:cNvPr id="8" name="Picture 7" descr="A screenshot of a cell phone&#10;&#10;Description automatically generated">
            <a:extLst>
              <a:ext uri="{FF2B5EF4-FFF2-40B4-BE49-F238E27FC236}">
                <a16:creationId xmlns:a16="http://schemas.microsoft.com/office/drawing/2014/main" id="{E947B013-56DE-44DD-B715-66798A7307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687" b="37977"/>
          <a:stretch/>
        </p:blipFill>
        <p:spPr>
          <a:xfrm>
            <a:off x="6141724" y="1447223"/>
            <a:ext cx="6216099" cy="4523596"/>
          </a:xfrm>
          <a:prstGeom prst="rect">
            <a:avLst/>
          </a:prstGeom>
        </p:spPr>
      </p:pic>
    </p:spTree>
    <p:extLst>
      <p:ext uri="{BB962C8B-B14F-4D97-AF65-F5344CB8AC3E}">
        <p14:creationId xmlns:p14="http://schemas.microsoft.com/office/powerpoint/2010/main" val="222300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255093"/>
            <a:ext cx="6217471" cy="4996479"/>
          </a:xfrm>
        </p:spPr>
        <p:txBody>
          <a:bodyPr/>
          <a:lstStyle/>
          <a:p>
            <a:pPr marL="0" indent="0" algn="just">
              <a:buNone/>
            </a:pPr>
            <a:r>
              <a:rPr lang="en-US" sz="1800" b="1" dirty="0">
                <a:latin typeface="+mn-lt"/>
              </a:rPr>
              <a:t>Dataset</a:t>
            </a:r>
          </a:p>
          <a:p>
            <a:pPr algn="just"/>
            <a:r>
              <a:rPr lang="en-US" sz="1800" dirty="0">
                <a:latin typeface="+mn-lt"/>
              </a:rPr>
              <a:t>American Housing Survey 2017 data (household.csv in AHS 2017 National PUF v3.0 CSV.zip)</a:t>
            </a:r>
          </a:p>
          <a:p>
            <a:pPr algn="just"/>
            <a:r>
              <a:rPr lang="en-US" sz="1800" dirty="0" err="1">
                <a:latin typeface="+mn-lt"/>
              </a:rPr>
              <a:t>RangeIndex</a:t>
            </a:r>
            <a:r>
              <a:rPr lang="en-US" sz="1800" dirty="0">
                <a:latin typeface="+mn-lt"/>
              </a:rPr>
              <a:t>: 66752 entries, 0 to 66751</a:t>
            </a:r>
          </a:p>
          <a:p>
            <a:pPr algn="just"/>
            <a:r>
              <a:rPr lang="en-US" sz="1800" dirty="0">
                <a:latin typeface="+mn-lt"/>
              </a:rPr>
              <a:t>Columns: 1090 entries</a:t>
            </a:r>
          </a:p>
          <a:p>
            <a:pPr marL="0" indent="0" algn="just">
              <a:buNone/>
            </a:pPr>
            <a:r>
              <a:rPr lang="en-US" sz="1800" b="1" dirty="0">
                <a:latin typeface="+mn-lt"/>
              </a:rPr>
              <a:t>Data Exploration</a:t>
            </a:r>
          </a:p>
          <a:p>
            <a:pPr algn="just"/>
            <a:r>
              <a:rPr lang="en-US" sz="1800" dirty="0">
                <a:latin typeface="+mn-lt"/>
              </a:rPr>
              <a:t>Some of the features can be summarized as:</a:t>
            </a:r>
          </a:p>
          <a:p>
            <a:pPr marL="0" indent="0" algn="just">
              <a:buNone/>
            </a:pPr>
            <a:r>
              <a:rPr lang="en-US" sz="1800" dirty="0">
                <a:latin typeface="+mn-lt"/>
              </a:rPr>
              <a:t>      MARKETVAL (target column) – Current market value of unit</a:t>
            </a:r>
          </a:p>
          <a:p>
            <a:pPr marL="0" indent="0" algn="just">
              <a:buNone/>
            </a:pPr>
            <a:r>
              <a:rPr lang="en-US" sz="1800" dirty="0">
                <a:latin typeface="+mn-lt"/>
              </a:rPr>
              <a:t>      PROTAXAMT – Monthly property tax amount</a:t>
            </a:r>
          </a:p>
          <a:p>
            <a:pPr marL="0" indent="0" algn="just">
              <a:buNone/>
            </a:pPr>
            <a:r>
              <a:rPr lang="en-US" sz="1800" dirty="0">
                <a:latin typeface="+mn-lt"/>
              </a:rPr>
              <a:t>      BEDROOMS – Number of bedrooms in unit</a:t>
            </a:r>
          </a:p>
          <a:p>
            <a:pPr marL="0" indent="0" algn="just">
              <a:buNone/>
            </a:pPr>
            <a:r>
              <a:rPr lang="en-US" sz="1800" dirty="0">
                <a:latin typeface="+mn-lt"/>
              </a:rPr>
              <a:t>      HINCP - Household Income (past 12 months)</a:t>
            </a:r>
          </a:p>
          <a:p>
            <a:pPr algn="just">
              <a:buFont typeface="Wingdings" panose="05000000000000000000" pitchFamily="2" charset="2"/>
              <a:buChar char="q"/>
            </a:pPr>
            <a:endParaRPr lang="en-US" sz="2000" dirty="0">
              <a:latin typeface="+mn-lt"/>
            </a:endParaRPr>
          </a:p>
        </p:txBody>
      </p:sp>
      <p:pic>
        <p:nvPicPr>
          <p:cNvPr id="6" name="Picture 5">
            <a:extLst>
              <a:ext uri="{FF2B5EF4-FFF2-40B4-BE49-F238E27FC236}">
                <a16:creationId xmlns:a16="http://schemas.microsoft.com/office/drawing/2014/main" id="{E5854908-1FA0-4749-B410-016691C54A89}"/>
              </a:ext>
            </a:extLst>
          </p:cNvPr>
          <p:cNvPicPr/>
          <p:nvPr/>
        </p:nvPicPr>
        <p:blipFill rotWithShape="1">
          <a:blip r:embed="rId2"/>
          <a:srcRect l="16495" t="30087" r="63081" b="42562"/>
          <a:stretch/>
        </p:blipFill>
        <p:spPr bwMode="auto">
          <a:xfrm>
            <a:off x="9280683" y="1224958"/>
            <a:ext cx="2708332" cy="2056007"/>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EDB7AFD-6074-4AF4-951C-1D846CB5148F}"/>
              </a:ext>
            </a:extLst>
          </p:cNvPr>
          <p:cNvPicPr/>
          <p:nvPr/>
        </p:nvPicPr>
        <p:blipFill rotWithShape="1">
          <a:blip r:embed="rId3"/>
          <a:srcRect l="1536" t="35560" r="37880" b="21955"/>
          <a:stretch/>
        </p:blipFill>
        <p:spPr bwMode="auto">
          <a:xfrm>
            <a:off x="6410520" y="3429000"/>
            <a:ext cx="5578495" cy="2157761"/>
          </a:xfrm>
          <a:prstGeom prst="rect">
            <a:avLst/>
          </a:prstGeom>
          <a:ln>
            <a:noFill/>
          </a:ln>
          <a:extLst>
            <a:ext uri="{53640926-AAD7-44D8-BBD7-CCE9431645EC}">
              <a14:shadowObscured xmlns:a14="http://schemas.microsoft.com/office/drawing/2010/main"/>
            </a:ext>
          </a:extLst>
        </p:spPr>
      </p:pic>
      <p:sp>
        <p:nvSpPr>
          <p:cNvPr id="7" name="Title 3">
            <a:extLst>
              <a:ext uri="{FF2B5EF4-FFF2-40B4-BE49-F238E27FC236}">
                <a16:creationId xmlns:a16="http://schemas.microsoft.com/office/drawing/2014/main" id="{C466B519-FB73-DD47-93E4-ADCCE33D9E6E}"/>
              </a:ext>
            </a:extLst>
          </p:cNvPr>
          <p:cNvSpPr txBox="1">
            <a:spLocks/>
          </p:cNvSpPr>
          <p:nvPr/>
        </p:nvSpPr>
        <p:spPr>
          <a:xfrm>
            <a:off x="294434" y="228244"/>
            <a:ext cx="11694581" cy="535863"/>
          </a:xfrm>
          <a:prstGeom prst="rect">
            <a:avLst/>
          </a:prstGeom>
        </p:spPr>
        <p:txBody>
          <a:bodyPr/>
          <a:lstStyle>
            <a:lvl1pPr algn="l" defTabSz="457200" rtl="0" eaLnBrk="1" latinLnBrk="0" hangingPunct="1">
              <a:spcBef>
                <a:spcPct val="0"/>
              </a:spcBef>
              <a:buNone/>
              <a:defRPr sz="3000" b="1" i="0" kern="1200">
                <a:solidFill>
                  <a:schemeClr val="tx1"/>
                </a:solidFill>
                <a:latin typeface="Arial"/>
                <a:ea typeface="+mj-ea"/>
                <a:cs typeface="Arial"/>
              </a:defRPr>
            </a:lvl1pPr>
          </a:lstStyle>
          <a:p>
            <a:r>
              <a:rPr lang="en-US" dirty="0">
                <a:latin typeface="+mj-lt"/>
              </a:rPr>
              <a:t>Dataset Description</a:t>
            </a:r>
          </a:p>
        </p:txBody>
      </p:sp>
    </p:spTree>
    <p:extLst>
      <p:ext uri="{BB962C8B-B14F-4D97-AF65-F5344CB8AC3E}">
        <p14:creationId xmlns:p14="http://schemas.microsoft.com/office/powerpoint/2010/main" val="3318270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040769"/>
            <a:ext cx="6630569" cy="4996479"/>
          </a:xfrm>
        </p:spPr>
        <p:txBody>
          <a:bodyPr/>
          <a:lstStyle/>
          <a:p>
            <a:pPr marL="0" indent="0" algn="just">
              <a:buNone/>
            </a:pPr>
            <a:r>
              <a:rPr lang="en-US" sz="1800" b="1" dirty="0">
                <a:latin typeface="+mn-lt"/>
              </a:rPr>
              <a:t>Data Cleaning</a:t>
            </a:r>
          </a:p>
          <a:p>
            <a:pPr algn="just"/>
            <a:r>
              <a:rPr lang="en-US" sz="1800" dirty="0">
                <a:latin typeface="+mn-lt"/>
              </a:rPr>
              <a:t>It is necessary to clean a dataset to make it free from erroneous or irrelevant data; by filling up missing values, removing rows and reducing data size - the final dataset was 36358 rows X 526 columns</a:t>
            </a:r>
          </a:p>
          <a:p>
            <a:pPr marL="0" indent="0" algn="just">
              <a:buNone/>
            </a:pPr>
            <a:endParaRPr lang="en-US" sz="1800" dirty="0">
              <a:latin typeface="+mn-lt"/>
            </a:endParaRPr>
          </a:p>
          <a:p>
            <a:pPr marL="0" indent="0" algn="just">
              <a:buNone/>
            </a:pPr>
            <a:r>
              <a:rPr lang="en-US" sz="1800" b="1" dirty="0">
                <a:latin typeface="+mn-lt"/>
              </a:rPr>
              <a:t>Feature Observation</a:t>
            </a:r>
          </a:p>
          <a:p>
            <a:pPr algn="just"/>
            <a:r>
              <a:rPr lang="en-US" sz="1800" dirty="0">
                <a:latin typeface="+mn-lt"/>
              </a:rPr>
              <a:t>All features were evaluated to reduce the dimensionality of the dataset and to check which amongst all features is the most correlated feature for price prediction.</a:t>
            </a:r>
          </a:p>
          <a:p>
            <a:pPr marL="0" indent="0" algn="just">
              <a:buNone/>
            </a:pPr>
            <a:endParaRPr lang="en-US" sz="1800" b="1" dirty="0">
              <a:latin typeface="+mn-lt"/>
            </a:endParaRPr>
          </a:p>
          <a:p>
            <a:pPr marL="0" indent="0" algn="just">
              <a:buNone/>
            </a:pPr>
            <a:r>
              <a:rPr lang="en-US" sz="1800" b="1" dirty="0">
                <a:latin typeface="+mn-lt"/>
              </a:rPr>
              <a:t>Refine Data</a:t>
            </a:r>
          </a:p>
          <a:p>
            <a:pPr algn="just"/>
            <a:r>
              <a:rPr lang="en-US" sz="1800" dirty="0">
                <a:latin typeface="+mn-lt"/>
              </a:rPr>
              <a:t>Critical analysis of the data was necessary to derive relevant statistics. Then the data was then checked for inconsistencies and removed accordingly.</a:t>
            </a:r>
          </a:p>
          <a:p>
            <a:pPr marL="0" indent="0" algn="just">
              <a:buNone/>
            </a:pPr>
            <a:endParaRPr lang="en-US" sz="2000" dirty="0">
              <a:latin typeface="+mn-lt"/>
            </a:endParaRPr>
          </a:p>
        </p:txBody>
      </p:sp>
      <p:sp>
        <p:nvSpPr>
          <p:cNvPr id="12" name="Title 3">
            <a:extLst>
              <a:ext uri="{FF2B5EF4-FFF2-40B4-BE49-F238E27FC236}">
                <a16:creationId xmlns:a16="http://schemas.microsoft.com/office/drawing/2014/main" id="{8556699E-C22C-2146-8A6C-B4A47FF78F21}"/>
              </a:ext>
            </a:extLst>
          </p:cNvPr>
          <p:cNvSpPr>
            <a:spLocks noGrp="1"/>
          </p:cNvSpPr>
          <p:nvPr>
            <p:ph type="title"/>
          </p:nvPr>
        </p:nvSpPr>
        <p:spPr>
          <a:xfrm>
            <a:off x="294434" y="228244"/>
            <a:ext cx="11694581" cy="535863"/>
          </a:xfrm>
        </p:spPr>
        <p:txBody>
          <a:bodyPr/>
          <a:lstStyle/>
          <a:p>
            <a:pPr algn="l"/>
            <a:r>
              <a:rPr lang="en-US" dirty="0">
                <a:latin typeface="+mj-lt"/>
              </a:rPr>
              <a:t>Data Handling</a:t>
            </a:r>
          </a:p>
        </p:txBody>
      </p:sp>
      <p:pic>
        <p:nvPicPr>
          <p:cNvPr id="7" name="Picture 3">
            <a:extLst>
              <a:ext uri="{FF2B5EF4-FFF2-40B4-BE49-F238E27FC236}">
                <a16:creationId xmlns:a16="http://schemas.microsoft.com/office/drawing/2014/main" id="{36269009-CC74-4565-8AD3-6FF77CD0CA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619" b="5373"/>
          <a:stretch/>
        </p:blipFill>
        <p:spPr bwMode="auto">
          <a:xfrm>
            <a:off x="8399991" y="3973045"/>
            <a:ext cx="3089338" cy="22604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BEEAAD-C63C-4841-AFC1-198305AEA5ED}"/>
              </a:ext>
            </a:extLst>
          </p:cNvPr>
          <p:cNvPicPr/>
          <p:nvPr/>
        </p:nvPicPr>
        <p:blipFill rotWithShape="1">
          <a:blip r:embed="rId3"/>
          <a:srcRect l="16773" t="28870" r="35002" b="11871"/>
          <a:stretch/>
        </p:blipFill>
        <p:spPr bwMode="auto">
          <a:xfrm>
            <a:off x="7690962" y="1289307"/>
            <a:ext cx="3798367" cy="26837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013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139347"/>
            <a:ext cx="6630569" cy="4996479"/>
          </a:xfrm>
        </p:spPr>
        <p:txBody>
          <a:bodyPr/>
          <a:lstStyle/>
          <a:p>
            <a:pPr marL="0" indent="0" algn="just">
              <a:buNone/>
            </a:pPr>
            <a:r>
              <a:rPr lang="en-US" sz="1800" dirty="0">
                <a:latin typeface="+mn-lt"/>
              </a:rPr>
              <a:t>In order to predict the price range for houses, the entire range of MARKETVAL values was divided into smaller ranges and encoded them into set of classes - [1, 2, 3, 4, 5, 6, 7, 13].</a:t>
            </a:r>
          </a:p>
          <a:p>
            <a:pPr marL="0" indent="0" algn="just">
              <a:buNone/>
            </a:pPr>
            <a:endParaRPr lang="en-US" sz="2000" dirty="0">
              <a:latin typeface="+mn-lt"/>
            </a:endParaRPr>
          </a:p>
        </p:txBody>
      </p:sp>
      <p:sp>
        <p:nvSpPr>
          <p:cNvPr id="12" name="Title 3">
            <a:extLst>
              <a:ext uri="{FF2B5EF4-FFF2-40B4-BE49-F238E27FC236}">
                <a16:creationId xmlns:a16="http://schemas.microsoft.com/office/drawing/2014/main" id="{8556699E-C22C-2146-8A6C-B4A47FF78F21}"/>
              </a:ext>
            </a:extLst>
          </p:cNvPr>
          <p:cNvSpPr>
            <a:spLocks noGrp="1"/>
          </p:cNvSpPr>
          <p:nvPr>
            <p:ph type="title"/>
          </p:nvPr>
        </p:nvSpPr>
        <p:spPr>
          <a:xfrm>
            <a:off x="294434" y="228244"/>
            <a:ext cx="11694581" cy="535863"/>
          </a:xfrm>
        </p:spPr>
        <p:txBody>
          <a:bodyPr/>
          <a:lstStyle/>
          <a:p>
            <a:pPr algn="l"/>
            <a:r>
              <a:rPr lang="en-US" dirty="0">
                <a:latin typeface="+mj-lt"/>
              </a:rPr>
              <a:t>Feature Encoding</a:t>
            </a:r>
          </a:p>
        </p:txBody>
      </p:sp>
      <p:pic>
        <p:nvPicPr>
          <p:cNvPr id="6" name="Picture 5">
            <a:extLst>
              <a:ext uri="{FF2B5EF4-FFF2-40B4-BE49-F238E27FC236}">
                <a16:creationId xmlns:a16="http://schemas.microsoft.com/office/drawing/2014/main" id="{E00F1558-A7C5-43FC-A64D-1E4437320713}"/>
              </a:ext>
            </a:extLst>
          </p:cNvPr>
          <p:cNvPicPr/>
          <p:nvPr/>
        </p:nvPicPr>
        <p:blipFill rotWithShape="1">
          <a:blip r:embed="rId2"/>
          <a:srcRect l="14530" t="31149" r="50641" b="22127"/>
          <a:stretch/>
        </p:blipFill>
        <p:spPr bwMode="auto">
          <a:xfrm>
            <a:off x="1009769" y="2353616"/>
            <a:ext cx="5199897" cy="3782210"/>
          </a:xfrm>
          <a:prstGeom prst="rect">
            <a:avLst/>
          </a:prstGeom>
          <a:ln>
            <a:noFill/>
          </a:ln>
          <a:extLst>
            <a:ext uri="{53640926-AAD7-44D8-BBD7-CCE9431645EC}">
              <a14:shadowObscured xmlns:a14="http://schemas.microsoft.com/office/drawing/2010/main"/>
            </a:ext>
          </a:extLst>
        </p:spPr>
      </p:pic>
      <p:pic>
        <p:nvPicPr>
          <p:cNvPr id="1030" name="Picture 6">
            <a:extLst>
              <a:ext uri="{FF2B5EF4-FFF2-40B4-BE49-F238E27FC236}">
                <a16:creationId xmlns:a16="http://schemas.microsoft.com/office/drawing/2014/main" id="{FD4D865E-0660-460A-B698-7856C9F65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534" y="1267617"/>
            <a:ext cx="3423481" cy="22203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3198C8C-69CE-4AA6-A80E-D26E66EC3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5534" y="4054837"/>
            <a:ext cx="3423481" cy="22284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1908CF-818C-4871-B00B-89DE1D440999}"/>
              </a:ext>
            </a:extLst>
          </p:cNvPr>
          <p:cNvSpPr txBox="1"/>
          <p:nvPr/>
        </p:nvSpPr>
        <p:spPr>
          <a:xfrm>
            <a:off x="9955615" y="1012086"/>
            <a:ext cx="643318" cy="369332"/>
          </a:xfrm>
          <a:prstGeom prst="rect">
            <a:avLst/>
          </a:prstGeom>
          <a:noFill/>
        </p:spPr>
        <p:txBody>
          <a:bodyPr wrap="none" rtlCol="0">
            <a:spAutoFit/>
          </a:bodyPr>
          <a:lstStyle/>
          <a:p>
            <a:r>
              <a:rPr lang="en-US" dirty="0"/>
              <a:t>Train</a:t>
            </a:r>
          </a:p>
        </p:txBody>
      </p:sp>
      <p:sp>
        <p:nvSpPr>
          <p:cNvPr id="13" name="TextBox 12">
            <a:extLst>
              <a:ext uri="{FF2B5EF4-FFF2-40B4-BE49-F238E27FC236}">
                <a16:creationId xmlns:a16="http://schemas.microsoft.com/office/drawing/2014/main" id="{02A39FD3-0512-4A0E-BBBC-0B177D91FF40}"/>
              </a:ext>
            </a:extLst>
          </p:cNvPr>
          <p:cNvSpPr txBox="1"/>
          <p:nvPr/>
        </p:nvSpPr>
        <p:spPr>
          <a:xfrm>
            <a:off x="10043012" y="3743545"/>
            <a:ext cx="555921" cy="369332"/>
          </a:xfrm>
          <a:prstGeom prst="rect">
            <a:avLst/>
          </a:prstGeom>
          <a:noFill/>
        </p:spPr>
        <p:txBody>
          <a:bodyPr wrap="none" rtlCol="0">
            <a:spAutoFit/>
          </a:bodyPr>
          <a:lstStyle/>
          <a:p>
            <a:r>
              <a:rPr lang="en-US" dirty="0"/>
              <a:t>Test</a:t>
            </a:r>
          </a:p>
        </p:txBody>
      </p:sp>
    </p:spTree>
    <p:extLst>
      <p:ext uri="{BB962C8B-B14F-4D97-AF65-F5344CB8AC3E}">
        <p14:creationId xmlns:p14="http://schemas.microsoft.com/office/powerpoint/2010/main" val="170665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3" y="1248881"/>
            <a:ext cx="11694581" cy="5018856"/>
          </a:xfrm>
        </p:spPr>
        <p:txBody>
          <a:bodyPr/>
          <a:lstStyle/>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r>
              <a:rPr lang="en-US" sz="1800" dirty="0">
                <a:latin typeface="+mn-lt"/>
              </a:rPr>
              <a:t>The random forest is a classification algorithm consisting of many decision trees. It uses bagging and feature randomness when building each individual tree to try to create an uncorrelated forest of trees whose prediction by committee is more accurate than that of any individual tree.</a:t>
            </a:r>
          </a:p>
          <a:p>
            <a:pPr marL="0" indent="0" algn="just">
              <a:buNone/>
            </a:pPr>
            <a:r>
              <a:rPr lang="en-US" sz="1800" dirty="0">
                <a:latin typeface="+mn-lt"/>
              </a:rPr>
              <a:t>In order to increase test accuracy, the algorithm was executed using </a:t>
            </a:r>
            <a:r>
              <a:rPr lang="en-US" sz="1800" dirty="0" err="1">
                <a:latin typeface="+mn-lt"/>
              </a:rPr>
              <a:t>n_estimators</a:t>
            </a:r>
            <a:r>
              <a:rPr lang="en-US" sz="1800" dirty="0">
                <a:latin typeface="+mn-lt"/>
              </a:rPr>
              <a:t> = 100, 200, 500, 1000. This resulted in the following accuracies:</a:t>
            </a:r>
          </a:p>
          <a:p>
            <a:pPr algn="just"/>
            <a:r>
              <a:rPr lang="en-US" sz="1800" b="1" dirty="0">
                <a:latin typeface="+mn-lt"/>
              </a:rPr>
              <a:t>Training Accuracy – 100.00%</a:t>
            </a:r>
          </a:p>
          <a:p>
            <a:pPr algn="just"/>
            <a:r>
              <a:rPr lang="en-US" sz="1800" b="1" dirty="0">
                <a:latin typeface="+mn-lt"/>
              </a:rPr>
              <a:t>Testing Accuracy – 59.49%</a:t>
            </a:r>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Random Forest Classifier</a:t>
            </a:r>
          </a:p>
        </p:txBody>
      </p:sp>
      <p:pic>
        <p:nvPicPr>
          <p:cNvPr id="2" name="Picture 1">
            <a:extLst>
              <a:ext uri="{FF2B5EF4-FFF2-40B4-BE49-F238E27FC236}">
                <a16:creationId xmlns:a16="http://schemas.microsoft.com/office/drawing/2014/main" id="{8A4A2F97-3781-489A-99BA-2F449DE55C2A}"/>
              </a:ext>
            </a:extLst>
          </p:cNvPr>
          <p:cNvPicPr>
            <a:picLocks noChangeAspect="1"/>
          </p:cNvPicPr>
          <p:nvPr/>
        </p:nvPicPr>
        <p:blipFill rotWithShape="1">
          <a:blip r:embed="rId2"/>
          <a:srcRect l="16691" t="42994" r="12927" b="43669"/>
          <a:stretch/>
        </p:blipFill>
        <p:spPr>
          <a:xfrm>
            <a:off x="294434" y="988957"/>
            <a:ext cx="11253154" cy="1435743"/>
          </a:xfrm>
          <a:prstGeom prst="rect">
            <a:avLst/>
          </a:prstGeom>
        </p:spPr>
      </p:pic>
    </p:spTree>
    <p:extLst>
      <p:ext uri="{BB962C8B-B14F-4D97-AF65-F5344CB8AC3E}">
        <p14:creationId xmlns:p14="http://schemas.microsoft.com/office/powerpoint/2010/main" val="1472518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5018856"/>
          </a:xfrm>
        </p:spPr>
        <p:txBody>
          <a:bodyPr/>
          <a:lstStyle/>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r>
              <a:rPr lang="en-US" sz="1800" dirty="0">
                <a:latin typeface="+mn-lt"/>
              </a:rPr>
              <a:t>KNN or k-nearest neighbors is the simplest classification algorithm. This classification algorithm does not depend on the structure of the data. Whenever a new example is encountered, its k nearest neighbors from the training data are examined. Distance between two examples can be the Euclidean distance between their feature vectors. The majority class among the k nearest neighbors is taken to be the class for the encountered example.</a:t>
            </a:r>
          </a:p>
          <a:p>
            <a:pPr marL="0" indent="0" algn="just">
              <a:buNone/>
            </a:pPr>
            <a:r>
              <a:rPr lang="en-US" sz="1800" dirty="0">
                <a:latin typeface="+mn-lt"/>
              </a:rPr>
              <a:t>For the </a:t>
            </a:r>
            <a:r>
              <a:rPr lang="en-US" sz="1800" dirty="0" err="1">
                <a:latin typeface="+mn-lt"/>
              </a:rPr>
              <a:t>kNN</a:t>
            </a:r>
            <a:r>
              <a:rPr lang="en-US" sz="1800" dirty="0">
                <a:latin typeface="+mn-lt"/>
              </a:rPr>
              <a:t> algorithm, the value for </a:t>
            </a:r>
            <a:r>
              <a:rPr lang="en-US" sz="1800" dirty="0" err="1">
                <a:latin typeface="+mn-lt"/>
              </a:rPr>
              <a:t>n_neighbors</a:t>
            </a:r>
            <a:r>
              <a:rPr lang="en-US" sz="1800" dirty="0">
                <a:latin typeface="+mn-lt"/>
              </a:rPr>
              <a:t> was modified to 3, 4, 5, 6, 7, 8, 9, 10, and finally retained the value that would result in the best accuracy for this use case:</a:t>
            </a:r>
          </a:p>
          <a:p>
            <a:pPr algn="just"/>
            <a:r>
              <a:rPr lang="en-US" sz="1800" b="1" dirty="0">
                <a:latin typeface="+mn-lt"/>
              </a:rPr>
              <a:t>Training Accuracy – 60.19%</a:t>
            </a:r>
          </a:p>
          <a:p>
            <a:pPr algn="just"/>
            <a:r>
              <a:rPr lang="en-US" sz="1800" b="1" dirty="0">
                <a:latin typeface="+mn-lt"/>
              </a:rPr>
              <a:t>Testing Accuracy – 47.36%</a:t>
            </a:r>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k-Nearest Neighbors Classifier</a:t>
            </a:r>
          </a:p>
        </p:txBody>
      </p:sp>
      <p:pic>
        <p:nvPicPr>
          <p:cNvPr id="6" name="Picture 5">
            <a:extLst>
              <a:ext uri="{FF2B5EF4-FFF2-40B4-BE49-F238E27FC236}">
                <a16:creationId xmlns:a16="http://schemas.microsoft.com/office/drawing/2014/main" id="{5A39DCC5-7C62-4553-AC91-CED1F27FE77D}"/>
              </a:ext>
            </a:extLst>
          </p:cNvPr>
          <p:cNvPicPr/>
          <p:nvPr/>
        </p:nvPicPr>
        <p:blipFill rotWithShape="1">
          <a:blip r:embed="rId2"/>
          <a:srcRect l="16667" t="41786" r="37072" b="49636"/>
          <a:stretch/>
        </p:blipFill>
        <p:spPr bwMode="auto">
          <a:xfrm>
            <a:off x="299093" y="857892"/>
            <a:ext cx="10807272" cy="10378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392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5018856"/>
          </a:xfrm>
        </p:spPr>
        <p:txBody>
          <a:bodyPr/>
          <a:lstStyle/>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dirty="0"/>
          </a:p>
          <a:p>
            <a:pPr marL="0" indent="0" algn="just">
              <a:buNone/>
            </a:pPr>
            <a:r>
              <a:rPr lang="en-US" sz="1800" dirty="0">
                <a:latin typeface="+mn-lt"/>
              </a:rPr>
              <a:t>Decision Tree Classifier is a simple and widely used classification technique. It poses a series of carefully crafted questions about the attributes of the test record. Each time it receive an answer, a follow-up question is asked until a conclusion about the class label of the record is reached.</a:t>
            </a:r>
          </a:p>
          <a:p>
            <a:pPr marL="0" indent="0" algn="just">
              <a:buNone/>
            </a:pPr>
            <a:r>
              <a:rPr lang="en-US" sz="1800" dirty="0">
                <a:latin typeface="+mn-lt"/>
              </a:rPr>
              <a:t>The values for </a:t>
            </a:r>
            <a:r>
              <a:rPr lang="en-US" sz="1800" dirty="0" err="1">
                <a:latin typeface="+mn-lt"/>
              </a:rPr>
              <a:t>max_depth</a:t>
            </a:r>
            <a:r>
              <a:rPr lang="en-US" sz="1800" dirty="0">
                <a:latin typeface="+mn-lt"/>
              </a:rPr>
              <a:t> were changed to 2, 3, 4, 5, 6, 7, 8, 9, 10, 20 to finally select the best test accuracy result for Decision Tree:</a:t>
            </a:r>
          </a:p>
          <a:p>
            <a:pPr algn="just"/>
            <a:r>
              <a:rPr lang="en-US" sz="1800" b="1" dirty="0">
                <a:latin typeface="+mn-lt"/>
              </a:rPr>
              <a:t>Training Accuracy – 65.08%</a:t>
            </a:r>
          </a:p>
          <a:p>
            <a:pPr algn="just"/>
            <a:r>
              <a:rPr lang="en-US" sz="1800" b="1" dirty="0">
                <a:latin typeface="+mn-lt"/>
              </a:rPr>
              <a:t>Testing Accuracy – 60.60%</a:t>
            </a:r>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Decision Tree Classifier</a:t>
            </a:r>
          </a:p>
        </p:txBody>
      </p:sp>
      <p:pic>
        <p:nvPicPr>
          <p:cNvPr id="7" name="Picture 6">
            <a:extLst>
              <a:ext uri="{FF2B5EF4-FFF2-40B4-BE49-F238E27FC236}">
                <a16:creationId xmlns:a16="http://schemas.microsoft.com/office/drawing/2014/main" id="{4834158D-59EC-4F84-B3E5-520829A9AE3A}"/>
              </a:ext>
            </a:extLst>
          </p:cNvPr>
          <p:cNvPicPr/>
          <p:nvPr/>
        </p:nvPicPr>
        <p:blipFill rotWithShape="1">
          <a:blip r:embed="rId2"/>
          <a:srcRect l="16667" t="42545" r="37607" b="49113"/>
          <a:stretch/>
        </p:blipFill>
        <p:spPr bwMode="auto">
          <a:xfrm>
            <a:off x="394794" y="819862"/>
            <a:ext cx="9414645" cy="10601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0101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1694580" cy="5018856"/>
          </a:xfrm>
        </p:spPr>
        <p:txBody>
          <a:bodyPr/>
          <a:lstStyle/>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sz="1800" dirty="0">
              <a:latin typeface="+mn-lt"/>
            </a:endParaRPr>
          </a:p>
          <a:p>
            <a:pPr marL="0" indent="0" algn="just">
              <a:buNone/>
            </a:pPr>
            <a:endParaRPr lang="en-US" dirty="0"/>
          </a:p>
          <a:p>
            <a:pPr marL="0" indent="0" algn="just">
              <a:buNone/>
            </a:pPr>
            <a:r>
              <a:rPr lang="en-US" sz="1800" dirty="0" err="1">
                <a:latin typeface="+mn-lt"/>
              </a:rPr>
              <a:t>MLPClassifier</a:t>
            </a:r>
            <a:r>
              <a:rPr lang="en-US" sz="1800" dirty="0">
                <a:latin typeface="+mn-lt"/>
              </a:rPr>
              <a:t> relies on an underlying Neural Network to perform the task of classification. A multilayer perceptron (MLP) is a feedforward artificial neural network model that maps sets of input data onto a set of appropriate outputs.</a:t>
            </a:r>
          </a:p>
          <a:p>
            <a:pPr marL="0" indent="0" algn="just">
              <a:buNone/>
            </a:pPr>
            <a:r>
              <a:rPr lang="en-US" sz="1800" dirty="0">
                <a:latin typeface="+mn-lt"/>
              </a:rPr>
              <a:t>Different values were tried for alpha, </a:t>
            </a:r>
            <a:r>
              <a:rPr lang="en-US" sz="1800" dirty="0" err="1">
                <a:latin typeface="+mn-lt"/>
              </a:rPr>
              <a:t>max_iter</a:t>
            </a:r>
            <a:r>
              <a:rPr lang="en-US" sz="1800" dirty="0">
                <a:latin typeface="+mn-lt"/>
              </a:rPr>
              <a:t> and solver which resulted in the following accuracy results:</a:t>
            </a:r>
          </a:p>
          <a:p>
            <a:pPr algn="just"/>
            <a:r>
              <a:rPr lang="en-US" sz="1800" b="1" dirty="0">
                <a:latin typeface="+mn-lt"/>
              </a:rPr>
              <a:t>Training Accuracy – 37.65%</a:t>
            </a:r>
          </a:p>
          <a:p>
            <a:pPr algn="just"/>
            <a:r>
              <a:rPr lang="en-US" sz="1800" b="1" dirty="0">
                <a:latin typeface="+mn-lt"/>
              </a:rPr>
              <a:t>Testing Accuracy – 37.40%</a:t>
            </a:r>
          </a:p>
          <a:p>
            <a:pPr marL="0" indent="0" algn="just">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Multi-layer Perceptron Classifier</a:t>
            </a:r>
          </a:p>
        </p:txBody>
      </p:sp>
      <p:pic>
        <p:nvPicPr>
          <p:cNvPr id="6" name="Picture 5">
            <a:extLst>
              <a:ext uri="{FF2B5EF4-FFF2-40B4-BE49-F238E27FC236}">
                <a16:creationId xmlns:a16="http://schemas.microsoft.com/office/drawing/2014/main" id="{48FB8A4D-72D7-41B9-9931-82E721C6F1E2}"/>
              </a:ext>
            </a:extLst>
          </p:cNvPr>
          <p:cNvPicPr/>
          <p:nvPr/>
        </p:nvPicPr>
        <p:blipFill rotWithShape="1">
          <a:blip r:embed="rId2"/>
          <a:srcRect l="16485" t="45500" r="7372" b="46075"/>
          <a:stretch/>
        </p:blipFill>
        <p:spPr bwMode="auto">
          <a:xfrm>
            <a:off x="294434" y="1127526"/>
            <a:ext cx="11352638" cy="8630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9248319"/>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51101</TotalTime>
  <Words>1389</Words>
  <Application>Microsoft Office PowerPoint</Application>
  <PresentationFormat>Custom</PresentationFormat>
  <Paragraphs>131</Paragraphs>
  <Slides>15</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15</vt:i4>
      </vt:variant>
    </vt:vector>
  </HeadingPairs>
  <TitlesOfParts>
    <vt:vector size="30" baseType="lpstr">
      <vt:lpstr>Arial</vt:lpstr>
      <vt:lpstr>Calibri</vt:lpstr>
      <vt:lpstr>Century Gothic</vt:lpstr>
      <vt:lpstr>Comic Sans MS</vt:lpstr>
      <vt:lpstr>Times New Roman</vt:lpstr>
      <vt:lpstr>Wingdings</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Problem Description</vt:lpstr>
      <vt:lpstr>PowerPoint Presentation</vt:lpstr>
      <vt:lpstr>Data Handling</vt:lpstr>
      <vt:lpstr>Feature Encoding</vt:lpstr>
      <vt:lpstr>Random Forest Classifier</vt:lpstr>
      <vt:lpstr>k-Nearest Neighbors Classifier</vt:lpstr>
      <vt:lpstr>Decision Tree Classifier</vt:lpstr>
      <vt:lpstr>Multi-layer Perceptron Classifier</vt:lpstr>
      <vt:lpstr>AdaBoost Classifier</vt:lpstr>
      <vt:lpstr>Ensemble Method (Stacking)</vt:lpstr>
      <vt:lpstr>Feature Importance</vt:lpstr>
      <vt:lpstr>Conclusion</vt:lpstr>
      <vt:lpstr>Individual Contribution</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Monami Mukhopadhyay</cp:lastModifiedBy>
  <cp:revision>1149</cp:revision>
  <cp:lastPrinted>2016-08-09T14:57:31Z</cp:lastPrinted>
  <dcterms:created xsi:type="dcterms:W3CDTF">2013-11-01T14:42:31Z</dcterms:created>
  <dcterms:modified xsi:type="dcterms:W3CDTF">2019-12-09T04:32:50Z</dcterms:modified>
</cp:coreProperties>
</file>